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y="5143500" cx="9144000"/>
  <p:notesSz cx="6858000" cy="9144000"/>
  <p:embeddedFontLst>
    <p:embeddedFont>
      <p:font typeface="Amatic SC"/>
      <p:regular r:id="rId16"/>
      <p:bold r:id="rId17"/>
    </p:embeddedFont>
    <p:embeddedFont>
      <p:font typeface="Source Code Pro"/>
      <p:regular r:id="rId18"/>
      <p:bold r:id="rId19"/>
      <p:italic r:id="rId20"/>
      <p:boldItalic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0AE0156C-D1E2-4721-BF51-6C52AA451F57}">
  <a:tblStyle styleId="{0AE0156C-D1E2-4721-BF51-6C52AA451F5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SourceCodePro-italic.fnt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21" Type="http://schemas.openxmlformats.org/officeDocument/2006/relationships/font" Target="fonts/SourceCodePro-boldItalic.fnt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font" Target="fonts/AmaticSC-bold.fntdata"/><Relationship Id="rId16" Type="http://schemas.openxmlformats.org/officeDocument/2006/relationships/font" Target="fonts/AmaticSC-regular.fntdata"/><Relationship Id="rId5" Type="http://schemas.openxmlformats.org/officeDocument/2006/relationships/slideMaster" Target="slideMasters/slideMaster1.xml"/><Relationship Id="rId19" Type="http://schemas.openxmlformats.org/officeDocument/2006/relationships/font" Target="fonts/SourceCodePro-bold.fntdata"/><Relationship Id="rId6" Type="http://schemas.openxmlformats.org/officeDocument/2006/relationships/notesMaster" Target="notesMasters/notesMaster1.xml"/><Relationship Id="rId18" Type="http://schemas.openxmlformats.org/officeDocument/2006/relationships/font" Target="fonts/SourceCodePro-regular.fntdata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c9ba1ea6cb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c9ba1ea6cb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c9ba1ea6cb_0_1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c9ba1ea6cb_0_1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c9ba1ea6cb_0_1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c9ba1ea6cb_0_1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c9ba1ea6cb_0_1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c9ba1ea6cb_0_1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c9ba1ea6cb_0_1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c9ba1ea6cb_0_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c9ba1ea6cb_0_1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c9ba1ea6cb_0_1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c9ba1ea6cb_0_1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c9ba1ea6cb_0_1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c9ba1ea6cb_0_1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c9ba1ea6cb_0_1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4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p9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40" name="Google Shape;40;p9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45" name="Google Shape;45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49" name="Google Shape;49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beach-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.png"/><Relationship Id="rId6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jpg"/><Relationship Id="rId4" Type="http://schemas.openxmlformats.org/officeDocument/2006/relationships/image" Target="../media/image15.jpg"/><Relationship Id="rId5" Type="http://schemas.openxmlformats.org/officeDocument/2006/relationships/image" Target="../media/image1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jpg"/><Relationship Id="rId4" Type="http://schemas.openxmlformats.org/officeDocument/2006/relationships/image" Target="../media/image10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jpg"/><Relationship Id="rId4" Type="http://schemas.openxmlformats.org/officeDocument/2006/relationships/image" Target="../media/image9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6.jpg"/><Relationship Id="rId4" Type="http://schemas.openxmlformats.org/officeDocument/2006/relationships/image" Target="../media/image5.jpg"/><Relationship Id="rId5" Type="http://schemas.openxmlformats.org/officeDocument/2006/relationships/image" Target="../media/image1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ies poeta garcía gutiérrez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proyecto número pi</a:t>
            </a:r>
            <a:endParaRPr/>
          </a:p>
        </p:txBody>
      </p:sp>
      <p:sp>
        <p:nvSpPr>
          <p:cNvPr id="57" name="Google Shape;57;p13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MEDICIÓN DE OBJETOS CIRCULARES EN EL ENTORNO CERCANO DEL INSTITUTO </a:t>
            </a:r>
            <a:endParaRPr/>
          </a:p>
        </p:txBody>
      </p:sp>
      <p:pic>
        <p:nvPicPr>
          <p:cNvPr id="58" name="Google Shape;58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773" y="1868561"/>
            <a:ext cx="1406375" cy="1406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000">
        <p14:gallery dir="l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PROYECTO NÚMERO PI</a:t>
            </a:r>
            <a:endParaRPr/>
          </a:p>
        </p:txBody>
      </p:sp>
      <p:sp>
        <p:nvSpPr>
          <p:cNvPr id="64" name="Google Shape;64;p14"/>
          <p:cNvSpPr txBox="1"/>
          <p:nvPr>
            <p:ph idx="1" type="body"/>
          </p:nvPr>
        </p:nvSpPr>
        <p:spPr>
          <a:xfrm>
            <a:off x="311700" y="136932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INSTRUMENTOS NECESARIOS:			¿QUÉ HAY QUE MEDIR?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s"/>
              <a:t>1 CUERDA			1 METRO			       	</a:t>
            </a:r>
            <a:endParaRPr/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4725" y="2571750"/>
            <a:ext cx="1123950" cy="129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63775" y="2723960"/>
            <a:ext cx="1755050" cy="9909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7" name="Google Shape;67;p14"/>
          <p:cNvCxnSpPr>
            <a:stCxn id="64" idx="0"/>
            <a:endCxn id="64" idx="2"/>
          </p:cNvCxnSpPr>
          <p:nvPr/>
        </p:nvCxnSpPr>
        <p:spPr>
          <a:xfrm>
            <a:off x="4572000" y="1369325"/>
            <a:ext cx="0" cy="3340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68" name="Google Shape;68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25163" y="1857375"/>
            <a:ext cx="1438275" cy="14287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9" name="Google Shape;69;p14"/>
          <p:cNvCxnSpPr>
            <a:stCxn id="68" idx="3"/>
          </p:cNvCxnSpPr>
          <p:nvPr/>
        </p:nvCxnSpPr>
        <p:spPr>
          <a:xfrm flipH="1" rot="10800000">
            <a:off x="6463438" y="2441250"/>
            <a:ext cx="247200" cy="130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0" name="Google Shape;70;p14"/>
          <p:cNvSpPr txBox="1"/>
          <p:nvPr/>
        </p:nvSpPr>
        <p:spPr>
          <a:xfrm>
            <a:off x="6881450" y="2210100"/>
            <a:ext cx="1898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LONGITUD DE LA CIRCUNFERENCIA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pic>
        <p:nvPicPr>
          <p:cNvPr id="71" name="Google Shape;71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63450" y="3179863"/>
            <a:ext cx="1428750" cy="14192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2" name="Google Shape;72;p14"/>
          <p:cNvCxnSpPr>
            <a:stCxn id="71" idx="1"/>
            <a:endCxn id="71" idx="3"/>
          </p:cNvCxnSpPr>
          <p:nvPr/>
        </p:nvCxnSpPr>
        <p:spPr>
          <a:xfrm>
            <a:off x="6463450" y="3889475"/>
            <a:ext cx="14289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73" name="Google Shape;73;p14"/>
          <p:cNvCxnSpPr>
            <a:stCxn id="71" idx="3"/>
          </p:cNvCxnSpPr>
          <p:nvPr/>
        </p:nvCxnSpPr>
        <p:spPr>
          <a:xfrm flipH="1" rot="10800000">
            <a:off x="7892200" y="3707075"/>
            <a:ext cx="285300" cy="182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4" name="Google Shape;74;p14"/>
          <p:cNvSpPr txBox="1"/>
          <p:nvPr/>
        </p:nvSpPr>
        <p:spPr>
          <a:xfrm>
            <a:off x="8197450" y="3526100"/>
            <a:ext cx="1044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DIÁMETRO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  <mc:AlternateContent>
    <mc:Choice Requires="p14">
      <p:transition spd="slow" p14:dur="1000">
        <p:fade thruBlk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5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POR PAREJAS DEBERÁN RELLENAR LA SIGUIENTE TABLA</a:t>
            </a:r>
            <a:endParaRPr/>
          </a:p>
        </p:txBody>
      </p:sp>
      <p:sp>
        <p:nvSpPr>
          <p:cNvPr id="80" name="Google Shape;80;p15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81" name="Google Shape;81;p15"/>
          <p:cNvGraphicFramePr/>
          <p:nvPr/>
        </p:nvGraphicFramePr>
        <p:xfrm>
          <a:off x="952500" y="1619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{0AE0156C-D1E2-4721-BF51-6C52AA451F57}</a:tableStyleId>
              </a:tblPr>
              <a:tblGrid>
                <a:gridCol w="1809750"/>
                <a:gridCol w="1809750"/>
                <a:gridCol w="1809750"/>
                <a:gridCol w="180975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/>
                        <a:t>¿Qué objeto estás midiendo?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/>
                        <a:t>Longitud de la circunferencia (1)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/>
                        <a:t>Diámetro de la circunferencia (2)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/>
                        <a:t>Cociente ((1)/(2))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dk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/>
                        <a:t>Ej: Pomo de puerta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/>
                        <a:t>22 cm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/>
                        <a:t>7 cm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/>
                        <a:t>22/7= 3,14…..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  <mc:AlternateContent>
    <mc:Choice Requires="p14">
      <p:transition spd="slow" p14:dur="1000">
        <p:push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6"/>
          <p:cNvSpPr txBox="1"/>
          <p:nvPr>
            <p:ph type="title"/>
          </p:nvPr>
        </p:nvSpPr>
        <p:spPr>
          <a:xfrm>
            <a:off x="2844000" y="0"/>
            <a:ext cx="3456000" cy="1206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MEDICIÓN DE ALCANTARILLA</a:t>
            </a:r>
            <a:endParaRPr/>
          </a:p>
        </p:txBody>
      </p:sp>
      <p:pic>
        <p:nvPicPr>
          <p:cNvPr id="87" name="Google Shape;87;p16"/>
          <p:cNvPicPr preferRelativeResize="0"/>
          <p:nvPr/>
        </p:nvPicPr>
        <p:blipFill rotWithShape="1">
          <a:blip r:embed="rId3">
            <a:alphaModFix/>
          </a:blip>
          <a:srcRect b="28533" l="6762" r="32313" t="12500"/>
          <a:stretch/>
        </p:blipFill>
        <p:spPr>
          <a:xfrm rot="-5400000">
            <a:off x="570953" y="938999"/>
            <a:ext cx="2352948" cy="3032754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6"/>
          <p:cNvPicPr preferRelativeResize="0"/>
          <p:nvPr/>
        </p:nvPicPr>
        <p:blipFill rotWithShape="1">
          <a:blip r:embed="rId4">
            <a:alphaModFix/>
          </a:blip>
          <a:srcRect b="29512" l="0" r="45057" t="11699"/>
          <a:stretch/>
        </p:blipFill>
        <p:spPr>
          <a:xfrm rot="-5400000">
            <a:off x="6332228" y="776651"/>
            <a:ext cx="2347471" cy="3251527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6"/>
          <p:cNvPicPr preferRelativeResize="0"/>
          <p:nvPr/>
        </p:nvPicPr>
        <p:blipFill rotWithShape="1">
          <a:blip r:embed="rId5">
            <a:alphaModFix/>
          </a:blip>
          <a:srcRect b="27756" l="0" r="0" t="0"/>
          <a:stretch/>
        </p:blipFill>
        <p:spPr>
          <a:xfrm rot="-5400000">
            <a:off x="3332025" y="2356896"/>
            <a:ext cx="2479954" cy="2386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000">
        <p:push dir="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 txBox="1"/>
          <p:nvPr>
            <p:ph type="title"/>
          </p:nvPr>
        </p:nvSpPr>
        <p:spPr>
          <a:xfrm>
            <a:off x="2592900" y="59100"/>
            <a:ext cx="3958200" cy="1518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Medición de vado permanente</a:t>
            </a:r>
            <a:endParaRPr/>
          </a:p>
        </p:txBody>
      </p:sp>
      <p:pic>
        <p:nvPicPr>
          <p:cNvPr id="95" name="Google Shape;95;p17"/>
          <p:cNvPicPr preferRelativeResize="0"/>
          <p:nvPr/>
        </p:nvPicPr>
        <p:blipFill rotWithShape="1">
          <a:blip r:embed="rId3">
            <a:alphaModFix/>
          </a:blip>
          <a:srcRect b="27756" l="0" r="20609" t="0"/>
          <a:stretch/>
        </p:blipFill>
        <p:spPr>
          <a:xfrm rot="-5400000">
            <a:off x="465759" y="1381890"/>
            <a:ext cx="3066201" cy="3715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7"/>
          <p:cNvPicPr preferRelativeResize="0"/>
          <p:nvPr/>
        </p:nvPicPr>
        <p:blipFill rotWithShape="1">
          <a:blip r:embed="rId4">
            <a:alphaModFix/>
          </a:blip>
          <a:srcRect b="26389" l="0" r="33092" t="0"/>
          <a:stretch/>
        </p:blipFill>
        <p:spPr>
          <a:xfrm rot="-5400000">
            <a:off x="5280073" y="1020964"/>
            <a:ext cx="3043876" cy="44600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000">
        <p14:flip dir="l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8"/>
          <p:cNvSpPr txBox="1"/>
          <p:nvPr>
            <p:ph type="title"/>
          </p:nvPr>
        </p:nvSpPr>
        <p:spPr>
          <a:xfrm>
            <a:off x="2762550" y="50450"/>
            <a:ext cx="3817500" cy="1125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medición de varios objetos en coches</a:t>
            </a:r>
            <a:endParaRPr/>
          </a:p>
        </p:txBody>
      </p:sp>
      <p:pic>
        <p:nvPicPr>
          <p:cNvPr id="102" name="Google Shape;102;p18"/>
          <p:cNvPicPr preferRelativeResize="0"/>
          <p:nvPr/>
        </p:nvPicPr>
        <p:blipFill rotWithShape="1">
          <a:blip r:embed="rId3">
            <a:alphaModFix/>
          </a:blip>
          <a:srcRect b="26777" l="0" r="0" t="0"/>
          <a:stretch/>
        </p:blipFill>
        <p:spPr>
          <a:xfrm rot="-5400000">
            <a:off x="512302" y="1276409"/>
            <a:ext cx="3327426" cy="32447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8"/>
          <p:cNvPicPr preferRelativeResize="0"/>
          <p:nvPr/>
        </p:nvPicPr>
        <p:blipFill rotWithShape="1">
          <a:blip r:embed="rId4">
            <a:alphaModFix/>
          </a:blip>
          <a:srcRect b="26975" l="0" r="0" t="0"/>
          <a:stretch/>
        </p:blipFill>
        <p:spPr>
          <a:xfrm rot="-5400000">
            <a:off x="4877673" y="1271900"/>
            <a:ext cx="3345602" cy="32537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000">
        <p14:prism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9"/>
          <p:cNvSpPr txBox="1"/>
          <p:nvPr>
            <p:ph type="title"/>
          </p:nvPr>
        </p:nvSpPr>
        <p:spPr>
          <a:xfrm>
            <a:off x="1836738" y="159575"/>
            <a:ext cx="5434800" cy="804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MEDICIÓN DE POMOS DE PUERTAS</a:t>
            </a:r>
            <a:endParaRPr/>
          </a:p>
        </p:txBody>
      </p:sp>
      <p:pic>
        <p:nvPicPr>
          <p:cNvPr id="109" name="Google Shape;109;p19"/>
          <p:cNvPicPr preferRelativeResize="0"/>
          <p:nvPr/>
        </p:nvPicPr>
        <p:blipFill rotWithShape="1">
          <a:blip r:embed="rId3">
            <a:alphaModFix/>
          </a:blip>
          <a:srcRect b="26777" l="0" r="0" t="0"/>
          <a:stretch/>
        </p:blipFill>
        <p:spPr>
          <a:xfrm rot="-5400000">
            <a:off x="2641414" y="1141387"/>
            <a:ext cx="3825450" cy="37303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000">
        <p14:gallery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0"/>
          <p:cNvSpPr txBox="1"/>
          <p:nvPr>
            <p:ph type="title"/>
          </p:nvPr>
        </p:nvSpPr>
        <p:spPr>
          <a:xfrm>
            <a:off x="2225250" y="253050"/>
            <a:ext cx="4932600" cy="1015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RECUERDOS DE LA ACTIVIDAD</a:t>
            </a:r>
            <a:endParaRPr/>
          </a:p>
        </p:txBody>
      </p:sp>
      <p:pic>
        <p:nvPicPr>
          <p:cNvPr id="115" name="Google Shape;115;p20"/>
          <p:cNvPicPr preferRelativeResize="0"/>
          <p:nvPr/>
        </p:nvPicPr>
        <p:blipFill rotWithShape="1">
          <a:blip r:embed="rId3">
            <a:alphaModFix/>
          </a:blip>
          <a:srcRect b="38890" l="0" r="28931" t="24194"/>
          <a:stretch/>
        </p:blipFill>
        <p:spPr>
          <a:xfrm rot="-5400000">
            <a:off x="-272338" y="1912891"/>
            <a:ext cx="2744746" cy="1898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20"/>
          <p:cNvPicPr preferRelativeResize="0"/>
          <p:nvPr/>
        </p:nvPicPr>
        <p:blipFill rotWithShape="1">
          <a:blip r:embed="rId4">
            <a:alphaModFix/>
          </a:blip>
          <a:srcRect b="27756" l="0" r="25289" t="0"/>
          <a:stretch/>
        </p:blipFill>
        <p:spPr>
          <a:xfrm rot="-5400000">
            <a:off x="6021849" y="1104754"/>
            <a:ext cx="2729348" cy="3514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20"/>
          <p:cNvPicPr preferRelativeResize="0"/>
          <p:nvPr/>
        </p:nvPicPr>
        <p:blipFill rotWithShape="1">
          <a:blip r:embed="rId5">
            <a:alphaModFix/>
          </a:blip>
          <a:srcRect b="36148" l="0" r="37776" t="16194"/>
          <a:stretch/>
        </p:blipFill>
        <p:spPr>
          <a:xfrm rot="-5400000">
            <a:off x="2469485" y="1465111"/>
            <a:ext cx="2739451" cy="2794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000">
        <p:fad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1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GRACIAS A LOS ALUMNOS Y ALUMNAS DE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4º ESO D</a:t>
            </a:r>
            <a:endParaRPr/>
          </a:p>
        </p:txBody>
      </p:sp>
      <p:sp>
        <p:nvSpPr>
          <p:cNvPr id="123" name="Google Shape;123;p21"/>
          <p:cNvSpPr txBox="1"/>
          <p:nvPr/>
        </p:nvSpPr>
        <p:spPr>
          <a:xfrm>
            <a:off x="311425" y="863250"/>
            <a:ext cx="2220300" cy="341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Nicolás Benítez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Paula Delgado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Aarón Fernández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José Gabriel Núñez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María Fidalgo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Paula Gallardo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María González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Diego Manzorro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24" name="Google Shape;124;p21"/>
          <p:cNvSpPr txBox="1"/>
          <p:nvPr/>
        </p:nvSpPr>
        <p:spPr>
          <a:xfrm>
            <a:off x="6672175" y="863250"/>
            <a:ext cx="2220300" cy="341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Abel Puyana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María Reyes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Natalia Reyes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Khalid Ridaoui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Talía Rodríguez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Paloma Rueda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Laira Salado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Fco. Javier Utrera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  <mc:AlternateContent>
    <mc:Choice Requires="p14">
      <p:transition spd="slow" p14:dur="1000">
        <p14:flip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